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6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7000"/>
    <a:srgbClr val="FE6700"/>
    <a:srgbClr val="F18E63"/>
    <a:srgbClr val="B0753A"/>
    <a:srgbClr val="D98C69"/>
    <a:srgbClr val="DB9372"/>
    <a:srgbClr val="EA5514"/>
    <a:srgbClr val="663300"/>
    <a:srgbClr val="E7399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1" autoAdjust="0"/>
    <p:restoredTop sz="94660"/>
  </p:normalViewPr>
  <p:slideViewPr>
    <p:cSldViewPr snapToGrid="0">
      <p:cViewPr varScale="1">
        <p:scale>
          <a:sx n="48" d="100"/>
          <a:sy n="48" d="100"/>
        </p:scale>
        <p:origin x="2448" y="6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2023/5/30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91" tIns="45395" rIns="90791" bIns="453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91" tIns="45395" rIns="90791" bIns="453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0" cy="495028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0" cy="495028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図 8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D7BDE805-85BE-83C7-AC28-B905F22FAE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0"/>
            <a:ext cx="7775554" cy="1090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, 四角形&#10;&#10;自動的に生成された説明">
            <a:extLst>
              <a:ext uri="{FF2B5EF4-FFF2-40B4-BE49-F238E27FC236}">
                <a16:creationId xmlns:a16="http://schemas.microsoft.com/office/drawing/2014/main" id="{3EE33843-4B57-7527-CAE7-477D06204C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80" y="4797151"/>
            <a:ext cx="807722" cy="338329"/>
          </a:xfrm>
          <a:prstGeom prst="rect">
            <a:avLst/>
          </a:prstGeom>
        </p:spPr>
      </p:pic>
      <p:pic>
        <p:nvPicPr>
          <p:cNvPr id="8" name="図 7" descr="図形&#10;&#10;自動的に生成された説明">
            <a:extLst>
              <a:ext uri="{FF2B5EF4-FFF2-40B4-BE49-F238E27FC236}">
                <a16:creationId xmlns:a16="http://schemas.microsoft.com/office/drawing/2014/main" id="{5E8B5AFD-5969-1D5D-54CF-862EC3471B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632" y="4793499"/>
            <a:ext cx="3240882" cy="428193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F87CF059-5B82-952C-DB2E-1D489BCBB7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167" y="8678072"/>
            <a:ext cx="5147499" cy="126355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BB7BC81-D7D7-4144-1553-9C0E677571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656" y="704374"/>
            <a:ext cx="3998984" cy="1033274"/>
          </a:xfrm>
          <a:prstGeom prst="rect">
            <a:avLst/>
          </a:prstGeom>
        </p:spPr>
      </p:pic>
      <p:sp>
        <p:nvSpPr>
          <p:cNvPr id="80" name="object 4">
            <a:extLst>
              <a:ext uri="{FF2B5EF4-FFF2-40B4-BE49-F238E27FC236}">
                <a16:creationId xmlns:a16="http://schemas.microsoft.com/office/drawing/2014/main" id="{615A26E4-CF13-9381-0BA0-ACAF9D6EB4E0}"/>
              </a:ext>
            </a:extLst>
          </p:cNvPr>
          <p:cNvSpPr txBox="1"/>
          <p:nvPr/>
        </p:nvSpPr>
        <p:spPr>
          <a:xfrm>
            <a:off x="770709" y="1891548"/>
            <a:ext cx="6382582" cy="16151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 defTabSz="914400"/>
            <a:r>
              <a:rPr kumimoji="0" lang="ja-JP" altLang="en-US" sz="4400" b="1" kern="0" spc="-30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夏休みボランティア募集！</a:t>
            </a:r>
            <a:endParaRPr kumimoji="0" lang="en-US" altLang="ja-JP" sz="4400" b="1" kern="0" spc="-300" dirty="0"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algn="ctr" defTabSz="914400"/>
            <a:r>
              <a:rPr kumimoji="0" lang="ja-JP" altLang="en-US" sz="6000" b="1" kern="0" spc="-30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＜保育士体験＞</a:t>
            </a:r>
            <a:endParaRPr kumimoji="0" lang="en-US" altLang="ja-JP" sz="6000" b="1" kern="0" spc="-300" dirty="0"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246A5BC7-CAF7-D999-E5D9-B95BAE05801E}"/>
              </a:ext>
            </a:extLst>
          </p:cNvPr>
          <p:cNvSpPr txBox="1"/>
          <p:nvPr/>
        </p:nvSpPr>
        <p:spPr>
          <a:xfrm>
            <a:off x="3137393" y="744447"/>
            <a:ext cx="1570031" cy="47641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3000" kern="0" spc="-3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DINPro"/>
              </a:rPr>
              <a:t>２０２３</a:t>
            </a:r>
            <a:endParaRPr kumimoji="0" lang="en-US" altLang="ja-JP" sz="3000" kern="0" spc="-3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  <a:cs typeface="DINPro"/>
            </a:endParaRPr>
          </a:p>
        </p:txBody>
      </p:sp>
      <p:sp>
        <p:nvSpPr>
          <p:cNvPr id="39" name="object 4">
            <a:extLst>
              <a:ext uri="{FF2B5EF4-FFF2-40B4-BE49-F238E27FC236}">
                <a16:creationId xmlns:a16="http://schemas.microsoft.com/office/drawing/2014/main" id="{9820BE4F-021C-A80D-C386-E30D42FA9892}"/>
              </a:ext>
            </a:extLst>
          </p:cNvPr>
          <p:cNvSpPr txBox="1"/>
          <p:nvPr/>
        </p:nvSpPr>
        <p:spPr>
          <a:xfrm>
            <a:off x="1537168" y="7089379"/>
            <a:ext cx="2385241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2400" b="1" kern="0" spc="-15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播磨中央こども園</a:t>
            </a:r>
            <a:endParaRPr kumimoji="0" lang="en-US" altLang="ja-JP" sz="2400" b="1" kern="0" spc="-150" dirty="0"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44" name="object 4">
            <a:extLst>
              <a:ext uri="{FF2B5EF4-FFF2-40B4-BE49-F238E27FC236}">
                <a16:creationId xmlns:a16="http://schemas.microsoft.com/office/drawing/2014/main" id="{2E260C6D-9061-6445-8B0D-05C7339E85F5}"/>
              </a:ext>
            </a:extLst>
          </p:cNvPr>
          <p:cNvSpPr txBox="1"/>
          <p:nvPr/>
        </p:nvSpPr>
        <p:spPr>
          <a:xfrm>
            <a:off x="1397421" y="3634760"/>
            <a:ext cx="5657650" cy="84574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 defTabSz="914400"/>
            <a:r>
              <a:rPr kumimoji="0" lang="ja-JP" altLang="en-US" sz="1800" b="1" kern="0" dirty="0">
                <a:solidFill>
                  <a:srgbClr val="B0753A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DINPro"/>
              </a:rPr>
              <a:t>播磨町内の認定こども園で、保育士のお仕事を通じてこども達とふれ合ってみませんか？保育に興味のある方、こどもに携わる仕事を目指す学生など、ご応募お待ちしております。</a:t>
            </a:r>
            <a:endParaRPr kumimoji="0" lang="en-US" altLang="ja-JP" sz="1800" b="1" kern="0" dirty="0">
              <a:solidFill>
                <a:srgbClr val="B0753A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DINPro"/>
            </a:endParaRPr>
          </a:p>
        </p:txBody>
      </p:sp>
      <p:sp>
        <p:nvSpPr>
          <p:cNvPr id="45" name="object 4">
            <a:extLst>
              <a:ext uri="{FF2B5EF4-FFF2-40B4-BE49-F238E27FC236}">
                <a16:creationId xmlns:a16="http://schemas.microsoft.com/office/drawing/2014/main" id="{D52BE06D-DD39-2E83-E17B-8F0A15E96FD3}"/>
              </a:ext>
            </a:extLst>
          </p:cNvPr>
          <p:cNvSpPr txBox="1"/>
          <p:nvPr/>
        </p:nvSpPr>
        <p:spPr>
          <a:xfrm>
            <a:off x="1495641" y="5194899"/>
            <a:ext cx="1857113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2400" b="1" kern="0" spc="-300" dirty="0">
                <a:ln>
                  <a:solidFill>
                    <a:srgbClr val="B0753A"/>
                  </a:solidFill>
                </a:ln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２０２３年</a:t>
            </a:r>
            <a:endParaRPr kumimoji="0" lang="en-US" altLang="ja-JP" sz="2400" b="1" kern="0" spc="-300" dirty="0">
              <a:ln>
                <a:solidFill>
                  <a:srgbClr val="B0753A"/>
                </a:solidFill>
              </a:ln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pic>
        <p:nvPicPr>
          <p:cNvPr id="48" name="図 47" descr="図形, 四角形&#10;&#10;自動的に生成された説明">
            <a:extLst>
              <a:ext uri="{FF2B5EF4-FFF2-40B4-BE49-F238E27FC236}">
                <a16:creationId xmlns:a16="http://schemas.microsoft.com/office/drawing/2014/main" id="{363813D6-2161-D5D7-6B71-B867B4FFCD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80" y="6611191"/>
            <a:ext cx="807722" cy="338329"/>
          </a:xfrm>
          <a:prstGeom prst="rect">
            <a:avLst/>
          </a:prstGeom>
        </p:spPr>
      </p:pic>
      <p:pic>
        <p:nvPicPr>
          <p:cNvPr id="49" name="図 48" descr="図形, 四角形&#10;&#10;自動的に生成された説明">
            <a:extLst>
              <a:ext uri="{FF2B5EF4-FFF2-40B4-BE49-F238E27FC236}">
                <a16:creationId xmlns:a16="http://schemas.microsoft.com/office/drawing/2014/main" id="{0A0546BA-B2A7-9F66-8086-1E43F2ADA3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80" y="7559399"/>
            <a:ext cx="807722" cy="338329"/>
          </a:xfrm>
          <a:prstGeom prst="rect">
            <a:avLst/>
          </a:prstGeom>
        </p:spPr>
      </p:pic>
      <p:sp>
        <p:nvSpPr>
          <p:cNvPr id="50" name="object 4">
            <a:extLst>
              <a:ext uri="{FF2B5EF4-FFF2-40B4-BE49-F238E27FC236}">
                <a16:creationId xmlns:a16="http://schemas.microsoft.com/office/drawing/2014/main" id="{D27033E2-193A-CA92-393B-4F6AC5194673}"/>
              </a:ext>
            </a:extLst>
          </p:cNvPr>
          <p:cNvSpPr txBox="1"/>
          <p:nvPr/>
        </p:nvSpPr>
        <p:spPr>
          <a:xfrm>
            <a:off x="1395167" y="5565811"/>
            <a:ext cx="2957221" cy="56874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3600" b="1" kern="0" spc="-300" dirty="0">
                <a:ln w="28575">
                  <a:noFill/>
                </a:ln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７</a:t>
            </a:r>
            <a:r>
              <a:rPr kumimoji="0" lang="ja-JP" altLang="en-US" sz="2400" b="1" kern="0" spc="-300" dirty="0">
                <a:ln w="28575">
                  <a:noFill/>
                </a:ln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月</a:t>
            </a:r>
            <a:r>
              <a:rPr kumimoji="0" lang="ja-JP" altLang="en-US" sz="3600" b="1" kern="0" spc="-300" dirty="0">
                <a:ln w="28575">
                  <a:noFill/>
                </a:ln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２６</a:t>
            </a:r>
            <a:r>
              <a:rPr kumimoji="0" lang="ja-JP" altLang="en-US" sz="2400" b="1" kern="0" spc="-300" dirty="0">
                <a:ln w="28575">
                  <a:noFill/>
                </a:ln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日（水</a:t>
            </a:r>
            <a:r>
              <a:rPr kumimoji="0" lang="ja-JP" altLang="en-US" sz="2400" b="1" kern="0" spc="-30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）</a:t>
            </a:r>
            <a:endParaRPr kumimoji="0" lang="en-US" altLang="ja-JP" sz="2400" b="1" kern="0" spc="-300" dirty="0"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51" name="object 4">
            <a:extLst>
              <a:ext uri="{FF2B5EF4-FFF2-40B4-BE49-F238E27FC236}">
                <a16:creationId xmlns:a16="http://schemas.microsoft.com/office/drawing/2014/main" id="{BEF642C9-12B9-2B39-BB78-3E85C567C403}"/>
              </a:ext>
            </a:extLst>
          </p:cNvPr>
          <p:cNvSpPr txBox="1"/>
          <p:nvPr/>
        </p:nvSpPr>
        <p:spPr>
          <a:xfrm>
            <a:off x="1459625" y="6114213"/>
            <a:ext cx="272584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2400" b="1" kern="0" spc="-300" dirty="0">
                <a:ln w="12700">
                  <a:solidFill>
                    <a:srgbClr val="B0753A"/>
                  </a:solidFill>
                </a:ln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９：３０～１４：００</a:t>
            </a:r>
            <a:endParaRPr kumimoji="0" lang="en-US" altLang="ja-JP" sz="2400" b="1" kern="0" spc="-300" dirty="0">
              <a:ln w="12700">
                <a:solidFill>
                  <a:srgbClr val="B0753A"/>
                </a:solidFill>
              </a:ln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53" name="object 4">
            <a:extLst>
              <a:ext uri="{FF2B5EF4-FFF2-40B4-BE49-F238E27FC236}">
                <a16:creationId xmlns:a16="http://schemas.microsoft.com/office/drawing/2014/main" id="{5B3C2350-80BB-3EEF-64EE-A025053212DC}"/>
              </a:ext>
            </a:extLst>
          </p:cNvPr>
          <p:cNvSpPr txBox="1"/>
          <p:nvPr/>
        </p:nvSpPr>
        <p:spPr>
          <a:xfrm>
            <a:off x="1459625" y="7992930"/>
            <a:ext cx="4733210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2000" b="1" kern="0" spc="-15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中学生～大学生など　</a:t>
            </a:r>
            <a:r>
              <a:rPr kumimoji="0" lang="ja-JP" altLang="en-US" sz="1800" b="1" kern="0" spc="-15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＜定員８名＞</a:t>
            </a:r>
            <a:endParaRPr kumimoji="0" lang="en-US" altLang="ja-JP" sz="1800" b="1" kern="0" spc="-150" dirty="0"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/>
            <a:r>
              <a:rPr kumimoji="0" lang="en-US" altLang="ja-JP" sz="2000" b="1" kern="0" spc="-15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※</a:t>
            </a:r>
            <a:r>
              <a:rPr kumimoji="0" lang="ja-JP" altLang="en-US" sz="2000" b="1" kern="0" spc="-150" dirty="0">
                <a:solidFill>
                  <a:srgbClr val="B0753A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保育に興味があり、真面目に取り組める方</a:t>
            </a:r>
            <a:endParaRPr kumimoji="0" lang="en-US" altLang="ja-JP" sz="2000" b="1" kern="0" spc="-150" dirty="0">
              <a:solidFill>
                <a:srgbClr val="B0753A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54" name="object 4">
            <a:extLst>
              <a:ext uri="{FF2B5EF4-FFF2-40B4-BE49-F238E27FC236}">
                <a16:creationId xmlns:a16="http://schemas.microsoft.com/office/drawing/2014/main" id="{9D02FF4E-648C-0FDE-CF00-DC9CF1745CCF}"/>
              </a:ext>
            </a:extLst>
          </p:cNvPr>
          <p:cNvSpPr txBox="1"/>
          <p:nvPr/>
        </p:nvSpPr>
        <p:spPr>
          <a:xfrm>
            <a:off x="1585403" y="4844239"/>
            <a:ext cx="557610" cy="26096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1600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日時</a:t>
            </a:r>
            <a:endParaRPr kumimoji="0" lang="en-US" altLang="ja-JP" sz="1600" kern="0" spc="-150" dirty="0">
              <a:solidFill>
                <a:srgbClr val="FE67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55" name="object 4">
            <a:extLst>
              <a:ext uri="{FF2B5EF4-FFF2-40B4-BE49-F238E27FC236}">
                <a16:creationId xmlns:a16="http://schemas.microsoft.com/office/drawing/2014/main" id="{0CF0A894-2858-433B-3287-C0A0F6BFE6E6}"/>
              </a:ext>
            </a:extLst>
          </p:cNvPr>
          <p:cNvSpPr txBox="1"/>
          <p:nvPr/>
        </p:nvSpPr>
        <p:spPr>
          <a:xfrm>
            <a:off x="1585403" y="6653956"/>
            <a:ext cx="557610" cy="26096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1600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場所</a:t>
            </a:r>
            <a:endParaRPr kumimoji="0" lang="en-US" altLang="ja-JP" sz="1600" kern="0" spc="-150" dirty="0">
              <a:solidFill>
                <a:srgbClr val="FE67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56" name="object 4">
            <a:extLst>
              <a:ext uri="{FF2B5EF4-FFF2-40B4-BE49-F238E27FC236}">
                <a16:creationId xmlns:a16="http://schemas.microsoft.com/office/drawing/2014/main" id="{4E55A8FB-DEE2-6239-90EF-CBA385366347}"/>
              </a:ext>
            </a:extLst>
          </p:cNvPr>
          <p:cNvSpPr txBox="1"/>
          <p:nvPr/>
        </p:nvSpPr>
        <p:spPr>
          <a:xfrm>
            <a:off x="1594628" y="7599115"/>
            <a:ext cx="557610" cy="26096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1600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対象</a:t>
            </a:r>
            <a:endParaRPr kumimoji="0" lang="en-US" altLang="ja-JP" sz="1600" kern="0" spc="-150" dirty="0">
              <a:solidFill>
                <a:srgbClr val="FE67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58" name="object 4">
            <a:extLst>
              <a:ext uri="{FF2B5EF4-FFF2-40B4-BE49-F238E27FC236}">
                <a16:creationId xmlns:a16="http://schemas.microsoft.com/office/drawing/2014/main" id="{1DE359D2-471B-2824-590B-92BAC2BB127D}"/>
              </a:ext>
            </a:extLst>
          </p:cNvPr>
          <p:cNvSpPr txBox="1"/>
          <p:nvPr/>
        </p:nvSpPr>
        <p:spPr>
          <a:xfrm>
            <a:off x="1632625" y="8792323"/>
            <a:ext cx="4579565" cy="1738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/>
            <a:r>
              <a:rPr kumimoji="0" lang="ja-JP" altLang="en-US" sz="1600" b="1" kern="0" spc="-15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お問い合わせ：</a:t>
            </a:r>
            <a:r>
              <a:rPr kumimoji="0" lang="ja-JP" altLang="en-US" sz="2400" b="1" kern="0" spc="-15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播磨町社会福祉協議会</a:t>
            </a:r>
            <a:endParaRPr kumimoji="0" lang="en-US" altLang="ja-JP" sz="1800" b="1" kern="0" spc="-15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/>
            <a:r>
              <a:rPr kumimoji="0" lang="en-US" altLang="ja-JP" sz="1800" b="1" kern="0" spc="-15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TEL</a:t>
            </a:r>
            <a:r>
              <a:rPr kumimoji="0" lang="ja-JP" altLang="en-US" sz="1800" b="1" kern="0" spc="-15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：０７９ー４３５－１７１２</a:t>
            </a:r>
            <a:endParaRPr kumimoji="0" lang="en-US" altLang="ja-JP" sz="1800" b="1" kern="0" spc="-15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/>
            <a:r>
              <a:rPr kumimoji="0" lang="ja-JP" altLang="en-US" sz="1800" b="1" kern="0" spc="-15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メール</a:t>
            </a:r>
            <a:r>
              <a:rPr kumimoji="0" lang="en-US" altLang="ja-JP" sz="1800" b="1" kern="0" spc="-15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:info@harima-wel.or.jp</a:t>
            </a:r>
          </a:p>
          <a:p>
            <a:pPr defTabSz="914400"/>
            <a:endParaRPr kumimoji="0" lang="en-US" altLang="ja-JP" sz="1800" b="1" kern="0" spc="-15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/>
            <a:endParaRPr kumimoji="0" lang="en-US" altLang="ja-JP" sz="1800" b="1" kern="0" spc="-15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/>
            <a:r>
              <a:rPr kumimoji="0" lang="ja-JP" altLang="en-US" sz="1600" b="1" kern="0" spc="-150" dirty="0">
                <a:solidFill>
                  <a:schemeClr val="bg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　　　　　　　</a:t>
            </a:r>
            <a:endParaRPr kumimoji="0" lang="en-US" altLang="ja-JP" sz="1600" b="1" kern="0" spc="-150" dirty="0">
              <a:solidFill>
                <a:schemeClr val="bg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sp>
        <p:nvSpPr>
          <p:cNvPr id="59" name="object 4">
            <a:extLst>
              <a:ext uri="{FF2B5EF4-FFF2-40B4-BE49-F238E27FC236}">
                <a16:creationId xmlns:a16="http://schemas.microsoft.com/office/drawing/2014/main" id="{83210E79-8656-9D23-8542-2BC4896A10FD}"/>
              </a:ext>
            </a:extLst>
          </p:cNvPr>
          <p:cNvSpPr txBox="1"/>
          <p:nvPr/>
        </p:nvSpPr>
        <p:spPr>
          <a:xfrm>
            <a:off x="4569611" y="5194899"/>
            <a:ext cx="2268997" cy="311226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kumimoji="0" lang="ja-JP" altLang="en-US" sz="2000" b="1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　締め切り</a:t>
            </a:r>
            <a:endParaRPr kumimoji="0" lang="en-US" altLang="ja-JP" sz="2000" b="1" kern="0" spc="-150" dirty="0">
              <a:solidFill>
                <a:srgbClr val="FE67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>
              <a:lnSpc>
                <a:spcPct val="150000"/>
              </a:lnSpc>
            </a:pPr>
            <a:r>
              <a:rPr kumimoji="0" lang="ja-JP" altLang="en-US" sz="1600" b="1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　　７／１５</a:t>
            </a:r>
            <a:r>
              <a:rPr kumimoji="0" lang="en-US" altLang="ja-JP" sz="1600" b="1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(</a:t>
            </a:r>
            <a:r>
              <a:rPr kumimoji="0" lang="ja-JP" altLang="en-US" sz="1600" b="1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土</a:t>
            </a:r>
            <a:r>
              <a:rPr kumimoji="0" lang="en-US" altLang="ja-JP" sz="1600" b="1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)</a:t>
            </a:r>
            <a:r>
              <a:rPr kumimoji="0" lang="ja-JP" altLang="en-US" sz="1600" b="1" kern="0" spc="-150" dirty="0">
                <a:solidFill>
                  <a:srgbClr val="FE67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まで</a:t>
            </a:r>
            <a:endParaRPr kumimoji="0" lang="en-US" altLang="ja-JP" sz="1600" b="1" kern="0" spc="-150" dirty="0">
              <a:solidFill>
                <a:srgbClr val="FE67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>
              <a:lnSpc>
                <a:spcPct val="150000"/>
              </a:lnSpc>
            </a:pPr>
            <a:r>
              <a:rPr kumimoji="0" lang="ja-JP" altLang="en-US" sz="2000" b="1" kern="0" spc="-150" dirty="0">
                <a:solidFill>
                  <a:srgbClr val="737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お申し込みは</a:t>
            </a:r>
            <a:r>
              <a:rPr kumimoji="0" lang="en-US" altLang="ja-JP" sz="2000" b="1" kern="0" spc="-150" dirty="0">
                <a:solidFill>
                  <a:srgbClr val="737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…</a:t>
            </a:r>
            <a:r>
              <a:rPr kumimoji="0" lang="ja-JP" altLang="en-US" sz="2000" b="1" kern="0" spc="-150" dirty="0">
                <a:solidFill>
                  <a:srgbClr val="737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↓</a:t>
            </a:r>
            <a:endParaRPr kumimoji="0" lang="en-US" altLang="ja-JP" sz="2000" b="1" kern="0" spc="-150" dirty="0">
              <a:solidFill>
                <a:srgbClr val="737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>
              <a:lnSpc>
                <a:spcPct val="150000"/>
              </a:lnSpc>
            </a:pPr>
            <a:r>
              <a:rPr kumimoji="0" lang="ja-JP" altLang="en-US" sz="2000" b="1" kern="0" spc="-150" dirty="0">
                <a:solidFill>
                  <a:srgbClr val="737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下記</a:t>
            </a:r>
            <a:r>
              <a:rPr kumimoji="0" lang="en-US" altLang="ja-JP" sz="2000" b="1" kern="0" spc="-150" dirty="0">
                <a:solidFill>
                  <a:srgbClr val="737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QR</a:t>
            </a:r>
            <a:r>
              <a:rPr kumimoji="0" lang="ja-JP" altLang="en-US" sz="2000" b="1" kern="0" spc="-150" dirty="0">
                <a:solidFill>
                  <a:srgbClr val="737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DINPro"/>
              </a:rPr>
              <a:t>コード又はお電話で受付中♪</a:t>
            </a:r>
            <a:endParaRPr kumimoji="0" lang="en-US" altLang="ja-JP" sz="2000" b="1" kern="0" spc="-150" dirty="0">
              <a:solidFill>
                <a:srgbClr val="737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>
              <a:lnSpc>
                <a:spcPct val="150000"/>
              </a:lnSpc>
            </a:pPr>
            <a:endParaRPr kumimoji="0" lang="en-US" altLang="ja-JP" sz="2000" b="1" kern="0" spc="-150" dirty="0">
              <a:solidFill>
                <a:srgbClr val="FE67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  <a:p>
            <a:pPr defTabSz="914400">
              <a:lnSpc>
                <a:spcPct val="150000"/>
              </a:lnSpc>
            </a:pPr>
            <a:endParaRPr kumimoji="0" lang="en-US" altLang="ja-JP" sz="2000" b="1" kern="0" spc="-150" dirty="0">
              <a:solidFill>
                <a:srgbClr val="FE67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DINPro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A6A9EB9-D240-235E-A778-508DB0E636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5246" y="9170640"/>
            <a:ext cx="799432" cy="7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9219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129</Words>
  <Application>Microsoft Office PowerPoint</Application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HGSｺﾞｼｯｸE</vt:lpstr>
      <vt:lpstr>UD デジタル 教科書体 N-R</vt:lpstr>
      <vt:lpstr>Arial</vt:lpstr>
      <vt:lpstr>Calibri</vt:lpstr>
      <vt:lpstr>Calibri Light</vt:lpstr>
      <vt:lpstr>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2013-07-04T11:22:33Z</dcterms:created>
  <dcterms:modified xsi:type="dcterms:W3CDTF">2023-05-30T02:43:04Z</dcterms:modified>
</cp:coreProperties>
</file>