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6735763" cy="98663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E94708"/>
    <a:srgbClr val="EF8200"/>
    <a:srgbClr val="906E30"/>
    <a:srgbClr val="82582D"/>
    <a:srgbClr val="A4723A"/>
    <a:srgbClr val="664724"/>
    <a:srgbClr val="645226"/>
    <a:srgbClr val="640000"/>
    <a:srgbClr val="3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120" y="7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5029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1225" y="1231900"/>
            <a:ext cx="23733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82" tIns="45391" rIns="90782" bIns="453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0"/>
          </a:xfrm>
          <a:prstGeom prst="rect">
            <a:avLst/>
          </a:prstGeom>
        </p:spPr>
        <p:txBody>
          <a:bodyPr vert="horz" lIns="90782" tIns="45391" rIns="90782" bIns="4539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6" y="9371288"/>
            <a:ext cx="2918830" cy="495028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7/24/2026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">
            <a:extLst>
              <a:ext uri="{FF2B5EF4-FFF2-40B4-BE49-F238E27FC236}">
                <a16:creationId xmlns:a16="http://schemas.microsoft.com/office/drawing/2014/main" id="{80270232-332A-4CF0-8428-21C70F608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02" y="8152470"/>
            <a:ext cx="1103917" cy="400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522" y="9827084"/>
            <a:ext cx="485245" cy="70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02" y="129893"/>
            <a:ext cx="6840585" cy="529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84" y="382772"/>
            <a:ext cx="1355332" cy="127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 rot="21071464">
            <a:off x="323668" y="647578"/>
            <a:ext cx="1467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PSoeiKakugothicUB" pitchFamily="50" charset="-128"/>
                <a:ea typeface="HGPSoeiKakugothicUB" pitchFamily="50" charset="-128"/>
              </a:rPr>
              <a:t>　　　ポイントが</a:t>
            </a:r>
            <a:endParaRPr lang="en-US" altLang="ja-JP" sz="1200" dirty="0">
              <a:latin typeface="HGPSoeiKakugothicUB" pitchFamily="50" charset="-128"/>
              <a:ea typeface="HGPSoeiKakugothicUB" pitchFamily="50" charset="-128"/>
            </a:endParaRPr>
          </a:p>
          <a:p>
            <a:r>
              <a:rPr lang="ja-JP" altLang="en-US" sz="1200" dirty="0">
                <a:latin typeface="HGPSoeiKakugothicUB" pitchFamily="50" charset="-128"/>
                <a:ea typeface="HGPSoeiKakugothicUB" pitchFamily="50" charset="-128"/>
              </a:rPr>
              <a:t>　　　　たまると</a:t>
            </a:r>
            <a:br>
              <a:rPr lang="en-US" altLang="ja-JP" sz="1200" dirty="0">
                <a:latin typeface="HGPSoeiKakugothicUB" pitchFamily="50" charset="-128"/>
                <a:ea typeface="HGPSoeiKakugothicUB" pitchFamily="50" charset="-128"/>
              </a:rPr>
            </a:br>
            <a:r>
              <a:rPr lang="ja-JP" altLang="en-US" sz="1200" dirty="0">
                <a:latin typeface="HGPSoeiKakugothicUB" pitchFamily="50" charset="-128"/>
                <a:ea typeface="HGPSoeiKakugothicUB" pitchFamily="50" charset="-128"/>
              </a:rPr>
              <a:t>　賞品がもらえる★</a:t>
            </a:r>
            <a:endParaRPr lang="en-US" sz="1200" dirty="0">
              <a:latin typeface="HGPSoeiKakugothicUB" pitchFamily="50" charset="-128"/>
              <a:ea typeface="HGPSoeiKakugothicUB" pitchFamily="50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9667" y="1927256"/>
            <a:ext cx="63760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介護支援ボランティア養 成 講 座</a:t>
            </a:r>
            <a:endParaRPr lang="en-US" sz="48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9388" y="4799460"/>
            <a:ext cx="729615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日時：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2026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年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9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月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3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日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(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木）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10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時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00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分～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11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時</a:t>
            </a:r>
            <a:r>
              <a:rPr lang="en-US" altLang="ja-JP" sz="2300" dirty="0">
                <a:latin typeface="HGSSoeiPresenceEB" pitchFamily="18" charset="-128"/>
                <a:ea typeface="HGSSoeiPresenceEB" pitchFamily="18" charset="-128"/>
              </a:rPr>
              <a:t>30</a:t>
            </a:r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分</a:t>
            </a:r>
            <a:endParaRPr lang="en-US" altLang="ja-JP" sz="2300" dirty="0">
              <a:latin typeface="HGSSoeiPresenceEB" pitchFamily="18" charset="-128"/>
              <a:ea typeface="HGSSoeiPresenceEB" pitchFamily="18" charset="-128"/>
            </a:endParaRPr>
          </a:p>
          <a:p>
            <a:pPr algn="ctr"/>
            <a:r>
              <a:rPr lang="ja-JP" altLang="en-US" sz="2300" dirty="0">
                <a:latin typeface="HGSSoeiPresenceEB" pitchFamily="18" charset="-128"/>
                <a:ea typeface="HGSSoeiPresenceEB" pitchFamily="18" charset="-128"/>
              </a:rPr>
              <a:t>場所：福祉しあわせセンター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（播磨町南大中</a:t>
            </a:r>
            <a:r>
              <a:rPr lang="en-US" altLang="ja-JP" sz="1600" dirty="0">
                <a:latin typeface="HGSSoeiPresenceEB" pitchFamily="18" charset="-128"/>
                <a:ea typeface="HGSSoeiPresenceEB" pitchFamily="18" charset="-128"/>
              </a:rPr>
              <a:t>1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丁目</a:t>
            </a:r>
            <a:r>
              <a:rPr lang="en-US" altLang="ja-JP" sz="1600" dirty="0">
                <a:latin typeface="HGSSoeiPresenceEB" pitchFamily="18" charset="-128"/>
                <a:ea typeface="HGSSoeiPresenceEB" pitchFamily="18" charset="-128"/>
              </a:rPr>
              <a:t>8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番</a:t>
            </a:r>
            <a:r>
              <a:rPr lang="en-US" altLang="ja-JP" sz="1600" dirty="0">
                <a:latin typeface="HGSSoeiPresenceEB" pitchFamily="18" charset="-128"/>
                <a:ea typeface="HGSSoeiPresenceEB" pitchFamily="18" charset="-128"/>
              </a:rPr>
              <a:t>41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号）</a:t>
            </a:r>
            <a:endParaRPr lang="en-US" sz="1100" dirty="0">
              <a:latin typeface="HGSSoeiPresenceEB" pitchFamily="18" charset="-128"/>
              <a:ea typeface="HGSSoeiPresenceEB" pitchFamily="18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2433" y="6151185"/>
            <a:ext cx="2190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デイサービスなどの</a:t>
            </a:r>
            <a:endParaRPr lang="en-US" altLang="ja-JP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介護施設</a:t>
            </a:r>
            <a:endParaRPr lang="en-US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42670" y="6153435"/>
            <a:ext cx="18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はつらつ広場などの</a:t>
            </a:r>
            <a:endParaRPr lang="en-US" altLang="ja-JP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つどいの場</a:t>
            </a:r>
            <a:endParaRPr lang="en-US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37529" y="6153435"/>
            <a:ext cx="1885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定例会や</a:t>
            </a:r>
            <a:endParaRPr lang="en-US" altLang="ja-JP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 algn="ctr"/>
            <a:r>
              <a:rPr lang="ja-JP" altLang="en-US" sz="1400" dirty="0">
                <a:solidFill>
                  <a:srgbClr val="E94708"/>
                </a:solidFill>
                <a:latin typeface="HGPSoeiKakugothicUB" pitchFamily="34" charset="-128"/>
                <a:ea typeface="HGPSoeiKakugothicUB" pitchFamily="34" charset="-128"/>
              </a:rPr>
              <a:t>フォロー研修</a:t>
            </a:r>
            <a:endParaRPr lang="en-US" sz="1400" dirty="0">
              <a:solidFill>
                <a:srgbClr val="E94708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283474" y="9858592"/>
            <a:ext cx="5204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HGPSoeiKakugothicUB" pitchFamily="50" charset="-128"/>
                <a:ea typeface="HGPSoeiKakugothicUB" pitchFamily="50" charset="-128"/>
              </a:rPr>
              <a:t>お問合せ：播磨町地域包括支援センター　</a:t>
            </a:r>
            <a:endParaRPr lang="en-US" altLang="ja-JP" sz="2000" dirty="0">
              <a:latin typeface="HGPSoeiKakugothicUB" pitchFamily="50" charset="-128"/>
              <a:ea typeface="HGPSoeiKakugothicUB" pitchFamily="50" charset="-128"/>
            </a:endParaRPr>
          </a:p>
          <a:p>
            <a:pPr algn="ctr"/>
            <a:r>
              <a:rPr lang="ja-JP" altLang="en-US" sz="2000" dirty="0">
                <a:latin typeface="HGPSoeiKakugothicUB" pitchFamily="50" charset="-128"/>
                <a:ea typeface="HGPSoeiKakugothicUB" pitchFamily="50" charset="-128"/>
              </a:rPr>
              <a:t>☎</a:t>
            </a:r>
            <a:r>
              <a:rPr lang="en-US" altLang="ja-JP" sz="2000" dirty="0">
                <a:latin typeface="HGPSoeiKakugothicUB" pitchFamily="50" charset="-128"/>
                <a:ea typeface="HGPSoeiKakugothicUB" pitchFamily="50" charset="-128"/>
              </a:rPr>
              <a:t>079-435-1841</a:t>
            </a:r>
            <a:endParaRPr lang="en-US" sz="2000" b="1" dirty="0">
              <a:latin typeface="HGPSoeiKakugothicUB" pitchFamily="50" charset="-128"/>
              <a:ea typeface="HGPSoeiKakugothicUB" pitchFamily="50" charset="-128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91" y="5742377"/>
            <a:ext cx="1103917" cy="400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59667" y="5776463"/>
            <a:ext cx="18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SoeiKakugothicUB" pitchFamily="50" charset="-128"/>
                <a:ea typeface="HGPSoeiKakugothicUB" pitchFamily="50" charset="-128"/>
              </a:rPr>
              <a:t>おもな活動</a:t>
            </a:r>
            <a:endParaRPr lang="en-US" sz="1400" dirty="0">
              <a:latin typeface="HGPSoeiKakugothicUB" pitchFamily="50" charset="-128"/>
              <a:ea typeface="HGPSoeiKakugothicUB" pitchFamily="50" charset="-128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2916980" y="6741859"/>
            <a:ext cx="1781571" cy="1291745"/>
          </a:xfrm>
          <a:prstGeom prst="ellipse">
            <a:avLst/>
          </a:prstGeom>
          <a:noFill/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6" name="TextBox 25" descr="りま">
            <a:extLst>
              <a:ext uri="{FF2B5EF4-FFF2-40B4-BE49-F238E27FC236}">
                <a16:creationId xmlns:a16="http://schemas.microsoft.com/office/drawing/2014/main" id="{5B870866-F09C-4F94-89D3-7B588E600FF9}"/>
              </a:ext>
            </a:extLst>
          </p:cNvPr>
          <p:cNvSpPr txBox="1"/>
          <p:nvPr/>
        </p:nvSpPr>
        <p:spPr>
          <a:xfrm>
            <a:off x="1021203" y="1216548"/>
            <a:ext cx="6001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播磨町ボランティアポイント事業</a:t>
            </a:r>
            <a:endParaRPr 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7" name="TextBox 25" descr="りま">
            <a:extLst>
              <a:ext uri="{FF2B5EF4-FFF2-40B4-BE49-F238E27FC236}">
                <a16:creationId xmlns:a16="http://schemas.microsoft.com/office/drawing/2014/main" id="{84825B58-06F6-4458-B437-E0A251448BDE}"/>
              </a:ext>
            </a:extLst>
          </p:cNvPr>
          <p:cNvSpPr txBox="1"/>
          <p:nvPr/>
        </p:nvSpPr>
        <p:spPr>
          <a:xfrm>
            <a:off x="1104245" y="3714135"/>
            <a:ext cx="6001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受講者募集！！</a:t>
            </a:r>
            <a:endParaRPr 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66EBF03-6C09-46D5-A3EC-D953400C2E90}"/>
              </a:ext>
            </a:extLst>
          </p:cNvPr>
          <p:cNvSpPr/>
          <p:nvPr/>
        </p:nvSpPr>
        <p:spPr>
          <a:xfrm>
            <a:off x="1049051" y="8580776"/>
            <a:ext cx="4768654" cy="9745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TextBox 26">
            <a:extLst>
              <a:ext uri="{FF2B5EF4-FFF2-40B4-BE49-F238E27FC236}">
                <a16:creationId xmlns:a16="http://schemas.microsoft.com/office/drawing/2014/main" id="{403F6610-7CB4-4686-9C12-7B9196F94115}"/>
              </a:ext>
            </a:extLst>
          </p:cNvPr>
          <p:cNvSpPr txBox="1"/>
          <p:nvPr/>
        </p:nvSpPr>
        <p:spPr>
          <a:xfrm>
            <a:off x="1109244" y="8586744"/>
            <a:ext cx="54522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HGSSoeiPresenceEB" pitchFamily="18" charset="-128"/>
                <a:ea typeface="HGSSoeiPresenceEB" pitchFamily="18" charset="-128"/>
              </a:rPr>
              <a:t>40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歳以上の住民の方</a:t>
            </a:r>
            <a:endParaRPr lang="en-US" altLang="ja-JP" sz="1600" dirty="0">
              <a:latin typeface="HGSSoeiPresenceEB" pitchFamily="18" charset="-128"/>
              <a:ea typeface="HGSSoeiPresenceEB" pitchFamily="18" charset="-128"/>
            </a:endParaRPr>
          </a:p>
          <a:p>
            <a:r>
              <a:rPr lang="ja-JP" altLang="en-US" sz="1400" dirty="0">
                <a:latin typeface="HGSSoeiPresenceEB" pitchFamily="18" charset="-128"/>
                <a:ea typeface="HGSSoeiPresenceEB" pitchFamily="18" charset="-128"/>
              </a:rPr>
              <a:t>（要支援・要介護認定を受けていない方）</a:t>
            </a:r>
            <a:endParaRPr lang="en-US" altLang="ja-JP" sz="1400" dirty="0">
              <a:latin typeface="HGSSoeiPresenceEB" pitchFamily="18" charset="-128"/>
              <a:ea typeface="HGSSoeiPresenceEB" pitchFamily="18" charset="-128"/>
            </a:endParaRPr>
          </a:p>
        </p:txBody>
      </p:sp>
      <p:sp>
        <p:nvSpPr>
          <p:cNvPr id="48" name="TextBox 27">
            <a:extLst>
              <a:ext uri="{FF2B5EF4-FFF2-40B4-BE49-F238E27FC236}">
                <a16:creationId xmlns:a16="http://schemas.microsoft.com/office/drawing/2014/main" id="{C6B442F6-C543-4C7D-A6C2-B8DD2D1EF3BA}"/>
              </a:ext>
            </a:extLst>
          </p:cNvPr>
          <p:cNvSpPr txBox="1"/>
          <p:nvPr/>
        </p:nvSpPr>
        <p:spPr>
          <a:xfrm>
            <a:off x="809244" y="8198844"/>
            <a:ext cx="1191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PSoeiKakugothicUB" pitchFamily="50" charset="-128"/>
                <a:ea typeface="HGPSoeiKakugothicUB" pitchFamily="50" charset="-128"/>
              </a:rPr>
              <a:t>募集対象</a:t>
            </a:r>
            <a:endParaRPr lang="en-US" sz="1400" dirty="0">
              <a:latin typeface="HGPSoeiKakugothicUB" pitchFamily="50" charset="-128"/>
              <a:ea typeface="HGPSoeiKakugothicUB" pitchFamily="50" charset="-128"/>
            </a:endParaRPr>
          </a:p>
        </p:txBody>
      </p:sp>
      <p:sp>
        <p:nvSpPr>
          <p:cNvPr id="52" name="TextBox 26">
            <a:extLst>
              <a:ext uri="{FF2B5EF4-FFF2-40B4-BE49-F238E27FC236}">
                <a16:creationId xmlns:a16="http://schemas.microsoft.com/office/drawing/2014/main" id="{9114298A-DD5B-4429-9879-AACEAE693A88}"/>
              </a:ext>
            </a:extLst>
          </p:cNvPr>
          <p:cNvSpPr txBox="1"/>
          <p:nvPr/>
        </p:nvSpPr>
        <p:spPr>
          <a:xfrm>
            <a:off x="909923" y="9111559"/>
            <a:ext cx="5045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GSSoeiPresenceEB" pitchFamily="18" charset="-128"/>
                <a:ea typeface="HGSSoeiPresenceEB" pitchFamily="18" charset="-128"/>
              </a:rPr>
              <a:t>　</a:t>
            </a:r>
            <a:r>
              <a:rPr lang="ja-JP" altLang="en-US" sz="1600" dirty="0">
                <a:latin typeface="HGSSoeiPresenceEB" pitchFamily="18" charset="-128"/>
                <a:ea typeface="HGSSoeiPresenceEB" pitchFamily="18" charset="-128"/>
              </a:rPr>
              <a:t>電話または申込フォームからお申込みください</a:t>
            </a:r>
            <a:endParaRPr lang="en-US" altLang="ja-JP" sz="1600" dirty="0">
              <a:latin typeface="HGSSoeiPresenceEB" pitchFamily="18" charset="-128"/>
              <a:ea typeface="HGSSoeiPresenceEB" pitchFamily="18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D03A3B24-47A9-4BB7-8EA2-1BB9667CA39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0" t="18010" r="37467" b="13550"/>
          <a:stretch/>
        </p:blipFill>
        <p:spPr>
          <a:xfrm>
            <a:off x="1057583" y="6761361"/>
            <a:ext cx="1468631" cy="11415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val 4"/>
          <p:cNvSpPr/>
          <p:nvPr/>
        </p:nvSpPr>
        <p:spPr>
          <a:xfrm>
            <a:off x="927618" y="6761360"/>
            <a:ext cx="1718000" cy="1273839"/>
          </a:xfrm>
          <a:prstGeom prst="ellipse">
            <a:avLst/>
          </a:prstGeom>
          <a:noFill/>
          <a:ln w="317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16D56A47-B4D1-499E-A396-194E68C7AD13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0" t="21161" r="20556" b="12577"/>
          <a:stretch/>
        </p:blipFill>
        <p:spPr>
          <a:xfrm>
            <a:off x="3071932" y="6893352"/>
            <a:ext cx="1526854" cy="10622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5385CB8-5520-43F3-87CF-C87D9F96545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20" r="10002"/>
          <a:stretch/>
        </p:blipFill>
        <p:spPr>
          <a:xfrm>
            <a:off x="5037529" y="6868980"/>
            <a:ext cx="1835330" cy="11513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5" name="Oval 44"/>
          <p:cNvSpPr/>
          <p:nvPr/>
        </p:nvSpPr>
        <p:spPr>
          <a:xfrm>
            <a:off x="5038951" y="6782003"/>
            <a:ext cx="1884527" cy="1253196"/>
          </a:xfrm>
          <a:prstGeom prst="ellipse">
            <a:avLst/>
          </a:prstGeom>
          <a:noFill/>
          <a:ln w="317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DF4B97D-DC7E-2C22-17F3-9DC908C1878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392" y="8473404"/>
            <a:ext cx="1202045" cy="120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118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HGPSoeiKakugothicUB</vt:lpstr>
      <vt:lpstr>HGSSoeiPresenceEB</vt:lpstr>
      <vt:lpstr>HGS創英角ﾎﾟｯﾌﾟ体</vt:lpstr>
      <vt:lpstr>HG丸ｺﾞｼｯｸM-PRO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fukusi01</cp:lastModifiedBy>
  <cp:revision>2</cp:revision>
  <dcterms:created xsi:type="dcterms:W3CDTF">2016-07-22T03:51:35Z</dcterms:created>
  <dcterms:modified xsi:type="dcterms:W3CDTF">2026-07-24T01:32:37Z</dcterms:modified>
</cp:coreProperties>
</file>